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57" r:id="rId5"/>
    <p:sldId id="266" r:id="rId6"/>
    <p:sldId id="267" r:id="rId7"/>
    <p:sldId id="268" r:id="rId8"/>
    <p:sldId id="264" r:id="rId9"/>
    <p:sldId id="261" r:id="rId10"/>
    <p:sldId id="262" r:id="rId11"/>
    <p:sldId id="271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388DD-6BBC-4D82-910F-58F5ADEFB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C4BD1-F35A-49D5-9BF7-710602E42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7CBBE-ADDE-493E-9484-B3CA7F6D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82FD-44E5-4B39-A932-31FD693B1F8E}" type="datetimeFigureOut">
              <a:rPr lang="en-ID" smtClean="0"/>
              <a:t>26/05/2021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FFFC0-239E-43F5-A19A-031D6981D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F36F5-9968-49C8-9F5D-B62794A7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18F2-C4FF-4C0B-AA3C-B8921B2F7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979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54F9-A5DF-4D69-8BD2-6C37ACBF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CDBE5-B518-4BC6-948E-5D0594181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FDC62-3D9B-487D-83BF-A9141E81B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82FD-44E5-4B39-A932-31FD693B1F8E}" type="datetimeFigureOut">
              <a:rPr lang="en-ID" smtClean="0"/>
              <a:t>26/05/2021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6099C-547F-4684-9790-96F93F1EA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87E2A-B8B0-427D-A4D9-A8E5DBF9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18F2-C4FF-4C0B-AA3C-B8921B2F7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1916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97E4AD-C5E2-4333-BC29-896D667CB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3626E9-08FE-400C-9F29-486A56D26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7D931-6DD5-44E6-AFF1-671B057A4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82FD-44E5-4B39-A932-31FD693B1F8E}" type="datetimeFigureOut">
              <a:rPr lang="en-ID" smtClean="0"/>
              <a:t>26/05/2021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1F76-CAE5-4B1B-A48A-E9A76AC17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18CA9-E1C6-41C9-B94A-D289DFBC8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18F2-C4FF-4C0B-AA3C-B8921B2F7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2357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F18BA-E847-471C-BD4B-EF68ABB3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6F84E-92BF-421A-90F8-6CCEACB16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21F12-ADC0-4B98-958E-1746BE96D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82FD-44E5-4B39-A932-31FD693B1F8E}" type="datetimeFigureOut">
              <a:rPr lang="en-ID" smtClean="0"/>
              <a:t>26/05/2021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B290F-2DDA-4159-A3DC-261292204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F800A-1208-4A5F-971F-BE7E9B13F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18F2-C4FF-4C0B-AA3C-B8921B2F7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829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144E0-A084-447B-8595-2CB1AA09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BAC6A-E442-4264-9016-C321E42F4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F11CC-EC8C-40DF-9CD1-CB7CADB0F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82FD-44E5-4B39-A932-31FD693B1F8E}" type="datetimeFigureOut">
              <a:rPr lang="en-ID" smtClean="0"/>
              <a:t>26/05/2021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AE05C-6AC2-491C-ADDC-ECE1A0D5E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5A5A6-4230-4BCB-9541-C777F6CB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18F2-C4FF-4C0B-AA3C-B8921B2F7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5647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0F65-8D86-4A4C-ADEF-01433655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38FFF-84C7-427C-A111-F12AC822A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C8AAA-E3A2-4A6B-A83C-6AC30E70E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989587-6EF5-4614-B52A-2472D0A0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82FD-44E5-4B39-A932-31FD693B1F8E}" type="datetimeFigureOut">
              <a:rPr lang="en-ID" smtClean="0"/>
              <a:t>26/05/2021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EBDE8-0C97-4DE0-928D-E987F6859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CA9B1-E45E-49A1-98E9-6031089CF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18F2-C4FF-4C0B-AA3C-B8921B2F7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905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0CB5-2C09-4FEF-96BC-7300E1213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F5C91-B071-479D-B49A-64E1B6319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07339-B63A-4FCE-8E89-26DD144C6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285CF-1BB3-4C58-AC71-010DAFE89D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00AA6-F421-45BB-A026-0F87D48BD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4D8DD4-27F5-42CE-9AAE-85DF9461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82FD-44E5-4B39-A932-31FD693B1F8E}" type="datetimeFigureOut">
              <a:rPr lang="en-ID" smtClean="0"/>
              <a:t>26/05/2021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C70B3-811D-46F9-9FCF-ABBBC2732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4C6416-A6B1-43ED-86EB-EC5624119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18F2-C4FF-4C0B-AA3C-B8921B2F7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335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CCE0D-B452-439E-B1D7-1D6052DD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315FA-FF32-4632-9CD6-5EACF42E0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82FD-44E5-4B39-A932-31FD693B1F8E}" type="datetimeFigureOut">
              <a:rPr lang="en-ID" smtClean="0"/>
              <a:t>26/05/2021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2B69D-4688-49CD-BE01-305D6358F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3DECA-6A4D-42AB-B3C6-641899D63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18F2-C4FF-4C0B-AA3C-B8921B2F7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572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F5B862-65D5-4008-8223-32451B405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82FD-44E5-4B39-A932-31FD693B1F8E}" type="datetimeFigureOut">
              <a:rPr lang="en-ID" smtClean="0"/>
              <a:t>26/05/2021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5FC94-1B3B-47ED-BBDB-9117A0121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6C5EF-1E1B-42C8-B3A3-5FDE89EB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18F2-C4FF-4C0B-AA3C-B8921B2F7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992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7C96-1660-4400-93F0-79DF7BC1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317D-2A3A-4A0B-AFD6-FA2C8316D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792DB-0A89-4F25-A364-9E6051A46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2C0A3-0A45-4345-9A1F-E5D235963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82FD-44E5-4B39-A932-31FD693B1F8E}" type="datetimeFigureOut">
              <a:rPr lang="en-ID" smtClean="0"/>
              <a:t>26/05/2021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5663F-053F-41B3-9EF2-E0B66362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87FB5-F4C6-46B3-921E-9D2EE35B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18F2-C4FF-4C0B-AA3C-B8921B2F7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735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A2C33-FF7C-447F-8F58-F7F9E699F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C7BED4-5094-45E6-A368-79C780E02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DB233-F020-4659-A971-DEB498481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1F66E-2346-4276-9CD3-E18D6BC9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182FD-44E5-4B39-A932-31FD693B1F8E}" type="datetimeFigureOut">
              <a:rPr lang="en-ID" smtClean="0"/>
              <a:t>26/05/2021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08D2D-5512-4ED9-ABC2-831BC83B4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3BEAD-73F9-46FE-8FB7-26F56137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18F2-C4FF-4C0B-AA3C-B8921B2F7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588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2BF415-67AF-46C8-B0F6-CD65ED7C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59A75-6D7C-4B23-90F9-403FFDF0D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3F060-257B-41BD-B2D7-D5343D74C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182FD-44E5-4B39-A932-31FD693B1F8E}" type="datetimeFigureOut">
              <a:rPr lang="en-ID" smtClean="0"/>
              <a:t>26/05/2021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CAD3D-942E-4D91-90E9-7FDE09273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00B46-606D-4FAC-AB44-C23816334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218F2-C4FF-4C0B-AA3C-B8921B2F7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241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29FFC2-07F6-4417-9946-705BB2BC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776532"/>
            <a:ext cx="6997699" cy="434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485421-31C0-4924-82BC-A9F0DC747BCE}"/>
              </a:ext>
            </a:extLst>
          </p:cNvPr>
          <p:cNvSpPr txBox="1"/>
          <p:nvPr/>
        </p:nvSpPr>
        <p:spPr>
          <a:xfrm>
            <a:off x="0" y="5934670"/>
            <a:ext cx="81944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Liu, Q., Gu, Y.J., Seismic imaging: From classical to adjoint tomography, Tectonophysics (2012), http://dx.doi.org/</a:t>
            </a:r>
          </a:p>
          <a:p>
            <a:r>
              <a:rPr lang="en-ID" dirty="0"/>
              <a:t>10.1016/j.tecto.2012.07.006</a:t>
            </a:r>
          </a:p>
        </p:txBody>
      </p:sp>
    </p:spTree>
    <p:extLst>
      <p:ext uri="{BB962C8B-B14F-4D97-AF65-F5344CB8AC3E}">
        <p14:creationId xmlns:p14="http://schemas.microsoft.com/office/powerpoint/2010/main" val="350259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72439-3BE3-44B6-A596-4B435097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26F54-3CFB-4E1E-9A3F-69D8B47E5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B48A4A-247F-48B7-B217-83C82A7B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38" y="4083160"/>
            <a:ext cx="5369161" cy="2054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763B6F-95E6-4935-B164-ABD559870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668" y="4083160"/>
            <a:ext cx="3834594" cy="1880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65D73C-F67F-4703-AD49-7917CF281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275" y="546691"/>
            <a:ext cx="5230015" cy="322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99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A1719-FD5C-4106-B2EA-356E263E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71BF4-0E14-4CA5-85E4-97D335946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4FE30-3EF0-4A47-9080-7F018BEBF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32" y="0"/>
            <a:ext cx="7412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85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03E4A-387C-4388-8DAF-2328411B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366E3-C30D-4818-AFF4-20D9AA0CC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Ray theory relies on the assumption of weak and relatively large-scale heterogeneities.</a:t>
            </a:r>
          </a:p>
          <a:p>
            <a:r>
              <a:rPr lang="en-US" dirty="0"/>
              <a:t>Sensitivity kernels generally follow geometrical ray paths and occupy volumetric regions in the vicinity of the ray paths.</a:t>
            </a:r>
          </a:p>
          <a:p>
            <a:endParaRPr lang="en-US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0193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3AF7E-3DDE-40A2-A4D0-65615D16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18E86-3C28-4EE1-A65A-FF34B5917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TV tower analogy</a:t>
            </a:r>
          </a:p>
          <a:p>
            <a:r>
              <a:rPr lang="en-US" dirty="0"/>
              <a:t>How to compute finite frequency kernels</a:t>
            </a:r>
          </a:p>
          <a:p>
            <a:r>
              <a:rPr lang="en-ID" dirty="0"/>
              <a:t>Finite frequency kernels for full waveform tomography</a:t>
            </a:r>
          </a:p>
        </p:txBody>
      </p:sp>
    </p:spTree>
    <p:extLst>
      <p:ext uri="{BB962C8B-B14F-4D97-AF65-F5344CB8AC3E}">
        <p14:creationId xmlns:p14="http://schemas.microsoft.com/office/powerpoint/2010/main" val="244460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16AE6-0B7F-4C2A-B412-D7D17D02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CB0AD-4C9D-4DBC-ADB9-5711B2F99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69667"/>
            <a:ext cx="10515600" cy="1707296"/>
          </a:xfrm>
        </p:spPr>
        <p:txBody>
          <a:bodyPr/>
          <a:lstStyle/>
          <a:p>
            <a:r>
              <a:rPr lang="en-US" dirty="0"/>
              <a:t>Ray is an approximation</a:t>
            </a:r>
            <a:endParaRPr lang="en-ID" dirty="0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CAD9CA6C-1D52-44B4-8BEC-F41D6B768B89}"/>
              </a:ext>
            </a:extLst>
          </p:cNvPr>
          <p:cNvSpPr/>
          <p:nvPr/>
        </p:nvSpPr>
        <p:spPr>
          <a:xfrm>
            <a:off x="1969477" y="2417885"/>
            <a:ext cx="492369" cy="49236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45479C-D2C8-4C21-8C3D-599DFD1CB345}"/>
              </a:ext>
            </a:extLst>
          </p:cNvPr>
          <p:cNvSpPr/>
          <p:nvPr/>
        </p:nvSpPr>
        <p:spPr>
          <a:xfrm rot="10800000">
            <a:off x="9302262" y="3244362"/>
            <a:ext cx="775129" cy="6682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990799-8400-45D6-AB22-FBC5140344A3}"/>
              </a:ext>
            </a:extLst>
          </p:cNvPr>
          <p:cNvCxnSpPr>
            <a:endCxn id="5" idx="5"/>
          </p:cNvCxnSpPr>
          <p:nvPr/>
        </p:nvCxnSpPr>
        <p:spPr>
          <a:xfrm>
            <a:off x="2321169" y="2716823"/>
            <a:ext cx="7174875" cy="8616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518DADC-C9B5-4DA9-A67D-69A2A9419A63}"/>
              </a:ext>
            </a:extLst>
          </p:cNvPr>
          <p:cNvSpPr/>
          <p:nvPr/>
        </p:nvSpPr>
        <p:spPr>
          <a:xfrm>
            <a:off x="8976946" y="2356338"/>
            <a:ext cx="1635369" cy="800100"/>
          </a:xfrm>
          <a:custGeom>
            <a:avLst/>
            <a:gdLst>
              <a:gd name="connsiteX0" fmla="*/ 0 w 1635369"/>
              <a:gd name="connsiteY0" fmla="*/ 483577 h 800100"/>
              <a:gd name="connsiteX1" fmla="*/ 140677 w 1635369"/>
              <a:gd name="connsiteY1" fmla="*/ 465993 h 800100"/>
              <a:gd name="connsiteX2" fmla="*/ 158262 w 1635369"/>
              <a:gd name="connsiteY2" fmla="*/ 413239 h 800100"/>
              <a:gd name="connsiteX3" fmla="*/ 202223 w 1635369"/>
              <a:gd name="connsiteY3" fmla="*/ 342900 h 800100"/>
              <a:gd name="connsiteX4" fmla="*/ 228600 w 1635369"/>
              <a:gd name="connsiteY4" fmla="*/ 237393 h 800100"/>
              <a:gd name="connsiteX5" fmla="*/ 281354 w 1635369"/>
              <a:gd name="connsiteY5" fmla="*/ 17585 h 800100"/>
              <a:gd name="connsiteX6" fmla="*/ 325316 w 1635369"/>
              <a:gd name="connsiteY6" fmla="*/ 0 h 800100"/>
              <a:gd name="connsiteX7" fmla="*/ 334108 w 1635369"/>
              <a:gd name="connsiteY7" fmla="*/ 70339 h 800100"/>
              <a:gd name="connsiteX8" fmla="*/ 351692 w 1635369"/>
              <a:gd name="connsiteY8" fmla="*/ 140677 h 800100"/>
              <a:gd name="connsiteX9" fmla="*/ 404446 w 1635369"/>
              <a:gd name="connsiteY9" fmla="*/ 386862 h 800100"/>
              <a:gd name="connsiteX10" fmla="*/ 422031 w 1635369"/>
              <a:gd name="connsiteY10" fmla="*/ 580293 h 800100"/>
              <a:gd name="connsiteX11" fmla="*/ 448408 w 1635369"/>
              <a:gd name="connsiteY11" fmla="*/ 720970 h 800100"/>
              <a:gd name="connsiteX12" fmla="*/ 474785 w 1635369"/>
              <a:gd name="connsiteY12" fmla="*/ 782516 h 800100"/>
              <a:gd name="connsiteX13" fmla="*/ 518746 w 1635369"/>
              <a:gd name="connsiteY13" fmla="*/ 800100 h 800100"/>
              <a:gd name="connsiteX14" fmla="*/ 562708 w 1635369"/>
              <a:gd name="connsiteY14" fmla="*/ 756139 h 800100"/>
              <a:gd name="connsiteX15" fmla="*/ 624254 w 1635369"/>
              <a:gd name="connsiteY15" fmla="*/ 316524 h 800100"/>
              <a:gd name="connsiteX16" fmla="*/ 685800 w 1635369"/>
              <a:gd name="connsiteY16" fmla="*/ 395654 h 800100"/>
              <a:gd name="connsiteX17" fmla="*/ 703385 w 1635369"/>
              <a:gd name="connsiteY17" fmla="*/ 448408 h 800100"/>
              <a:gd name="connsiteX18" fmla="*/ 756139 w 1635369"/>
              <a:gd name="connsiteY18" fmla="*/ 483577 h 800100"/>
              <a:gd name="connsiteX19" fmla="*/ 800100 w 1635369"/>
              <a:gd name="connsiteY19" fmla="*/ 378070 h 800100"/>
              <a:gd name="connsiteX20" fmla="*/ 844062 w 1635369"/>
              <a:gd name="connsiteY20" fmla="*/ 298939 h 800100"/>
              <a:gd name="connsiteX21" fmla="*/ 888023 w 1635369"/>
              <a:gd name="connsiteY21" fmla="*/ 290147 h 800100"/>
              <a:gd name="connsiteX22" fmla="*/ 923192 w 1635369"/>
              <a:gd name="connsiteY22" fmla="*/ 395654 h 800100"/>
              <a:gd name="connsiteX23" fmla="*/ 949569 w 1635369"/>
              <a:gd name="connsiteY23" fmla="*/ 422031 h 800100"/>
              <a:gd name="connsiteX24" fmla="*/ 993531 w 1635369"/>
              <a:gd name="connsiteY24" fmla="*/ 404447 h 800100"/>
              <a:gd name="connsiteX25" fmla="*/ 1019908 w 1635369"/>
              <a:gd name="connsiteY25" fmla="*/ 360485 h 800100"/>
              <a:gd name="connsiteX26" fmla="*/ 1090246 w 1635369"/>
              <a:gd name="connsiteY26" fmla="*/ 369277 h 800100"/>
              <a:gd name="connsiteX27" fmla="*/ 1116623 w 1635369"/>
              <a:gd name="connsiteY27" fmla="*/ 395654 h 800100"/>
              <a:gd name="connsiteX28" fmla="*/ 1318846 w 1635369"/>
              <a:gd name="connsiteY28" fmla="*/ 369277 h 800100"/>
              <a:gd name="connsiteX29" fmla="*/ 1556239 w 1635369"/>
              <a:gd name="connsiteY29" fmla="*/ 378070 h 800100"/>
              <a:gd name="connsiteX30" fmla="*/ 1635369 w 1635369"/>
              <a:gd name="connsiteY30" fmla="*/ 395654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635369" h="800100">
                <a:moveTo>
                  <a:pt x="0" y="483577"/>
                </a:moveTo>
                <a:cubicBezTo>
                  <a:pt x="46892" y="477716"/>
                  <a:pt x="97493" y="485186"/>
                  <a:pt x="140677" y="465993"/>
                </a:cubicBezTo>
                <a:cubicBezTo>
                  <a:pt x="157615" y="458465"/>
                  <a:pt x="149973" y="429818"/>
                  <a:pt x="158262" y="413239"/>
                </a:cubicBezTo>
                <a:cubicBezTo>
                  <a:pt x="170627" y="388509"/>
                  <a:pt x="187569" y="366346"/>
                  <a:pt x="202223" y="342900"/>
                </a:cubicBezTo>
                <a:cubicBezTo>
                  <a:pt x="211015" y="307731"/>
                  <a:pt x="221999" y="273038"/>
                  <a:pt x="228600" y="237393"/>
                </a:cubicBezTo>
                <a:cubicBezTo>
                  <a:pt x="229020" y="235125"/>
                  <a:pt x="244900" y="32167"/>
                  <a:pt x="281354" y="17585"/>
                </a:cubicBezTo>
                <a:lnTo>
                  <a:pt x="325316" y="0"/>
                </a:lnTo>
                <a:cubicBezTo>
                  <a:pt x="328247" y="23446"/>
                  <a:pt x="329754" y="47115"/>
                  <a:pt x="334108" y="70339"/>
                </a:cubicBezTo>
                <a:cubicBezTo>
                  <a:pt x="338562" y="94093"/>
                  <a:pt x="347874" y="116813"/>
                  <a:pt x="351692" y="140677"/>
                </a:cubicBezTo>
                <a:cubicBezTo>
                  <a:pt x="387165" y="362386"/>
                  <a:pt x="342642" y="216900"/>
                  <a:pt x="404446" y="386862"/>
                </a:cubicBezTo>
                <a:cubicBezTo>
                  <a:pt x="410308" y="451339"/>
                  <a:pt x="415795" y="515851"/>
                  <a:pt x="422031" y="580293"/>
                </a:cubicBezTo>
                <a:cubicBezTo>
                  <a:pt x="428332" y="645399"/>
                  <a:pt x="427429" y="662230"/>
                  <a:pt x="448408" y="720970"/>
                </a:cubicBezTo>
                <a:cubicBezTo>
                  <a:pt x="455915" y="741990"/>
                  <a:pt x="459956" y="765834"/>
                  <a:pt x="474785" y="782516"/>
                </a:cubicBezTo>
                <a:cubicBezTo>
                  <a:pt x="485270" y="794312"/>
                  <a:pt x="504092" y="794239"/>
                  <a:pt x="518746" y="800100"/>
                </a:cubicBezTo>
                <a:cubicBezTo>
                  <a:pt x="533400" y="785446"/>
                  <a:pt x="559239" y="776570"/>
                  <a:pt x="562708" y="756139"/>
                </a:cubicBezTo>
                <a:cubicBezTo>
                  <a:pt x="640937" y="295457"/>
                  <a:pt x="477262" y="414515"/>
                  <a:pt x="624254" y="316524"/>
                </a:cubicBezTo>
                <a:cubicBezTo>
                  <a:pt x="644769" y="342901"/>
                  <a:pt x="668608" y="367000"/>
                  <a:pt x="685800" y="395654"/>
                </a:cubicBezTo>
                <a:cubicBezTo>
                  <a:pt x="695337" y="411548"/>
                  <a:pt x="691806" y="433934"/>
                  <a:pt x="703385" y="448408"/>
                </a:cubicBezTo>
                <a:cubicBezTo>
                  <a:pt x="716587" y="464911"/>
                  <a:pt x="756139" y="483577"/>
                  <a:pt x="756139" y="483577"/>
                </a:cubicBezTo>
                <a:cubicBezTo>
                  <a:pt x="788110" y="387663"/>
                  <a:pt x="756768" y="473400"/>
                  <a:pt x="800100" y="378070"/>
                </a:cubicBezTo>
                <a:cubicBezTo>
                  <a:pt x="810150" y="355961"/>
                  <a:pt x="820265" y="313812"/>
                  <a:pt x="844062" y="298939"/>
                </a:cubicBezTo>
                <a:cubicBezTo>
                  <a:pt x="856734" y="291019"/>
                  <a:pt x="873369" y="293078"/>
                  <a:pt x="888023" y="290147"/>
                </a:cubicBezTo>
                <a:cubicBezTo>
                  <a:pt x="893608" y="309692"/>
                  <a:pt x="909768" y="374175"/>
                  <a:pt x="923192" y="395654"/>
                </a:cubicBezTo>
                <a:cubicBezTo>
                  <a:pt x="929782" y="406198"/>
                  <a:pt x="940777" y="413239"/>
                  <a:pt x="949569" y="422031"/>
                </a:cubicBezTo>
                <a:cubicBezTo>
                  <a:pt x="964223" y="416170"/>
                  <a:pt x="981653" y="414840"/>
                  <a:pt x="993531" y="404447"/>
                </a:cubicBezTo>
                <a:cubicBezTo>
                  <a:pt x="1006392" y="393194"/>
                  <a:pt x="1003848" y="366325"/>
                  <a:pt x="1019908" y="360485"/>
                </a:cubicBezTo>
                <a:cubicBezTo>
                  <a:pt x="1042114" y="352410"/>
                  <a:pt x="1066800" y="366346"/>
                  <a:pt x="1090246" y="369277"/>
                </a:cubicBezTo>
                <a:cubicBezTo>
                  <a:pt x="1099038" y="378069"/>
                  <a:pt x="1104245" y="394475"/>
                  <a:pt x="1116623" y="395654"/>
                </a:cubicBezTo>
                <a:cubicBezTo>
                  <a:pt x="1237658" y="407181"/>
                  <a:pt x="1241656" y="400154"/>
                  <a:pt x="1318846" y="369277"/>
                </a:cubicBezTo>
                <a:cubicBezTo>
                  <a:pt x="1397977" y="372208"/>
                  <a:pt x="1477327" y="371494"/>
                  <a:pt x="1556239" y="378070"/>
                </a:cubicBezTo>
                <a:cubicBezTo>
                  <a:pt x="1583166" y="380314"/>
                  <a:pt x="1635369" y="395654"/>
                  <a:pt x="1635369" y="3956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5937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98843-F155-4776-A868-4FC0DE5A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Tower Analogy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03491-AFC3-40DF-A817-891BF0887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26" name="Picture 2" descr="Menara TV Sapporo - Wikipedia bahasa Indonesia, ensiklopedia bebas">
            <a:extLst>
              <a:ext uri="{FF2B5EF4-FFF2-40B4-BE49-F238E27FC236}">
                <a16:creationId xmlns:a16="http://schemas.microsoft.com/office/drawing/2014/main" id="{7EAD3771-C7A3-4A03-8681-45C56B440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9863"/>
            <a:ext cx="3552825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F3573-03E3-4737-8711-AFAA7A64C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270" y="4155709"/>
            <a:ext cx="3563643" cy="20212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8CC4CF-8D87-42F4-A7A4-6F8DE393BB80}"/>
              </a:ext>
            </a:extLst>
          </p:cNvPr>
          <p:cNvCxnSpPr>
            <a:endCxn id="5" idx="0"/>
          </p:cNvCxnSpPr>
          <p:nvPr/>
        </p:nvCxnSpPr>
        <p:spPr>
          <a:xfrm>
            <a:off x="1762125" y="1581150"/>
            <a:ext cx="8775967" cy="25745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0BF0FB8-0CC2-4E60-B835-EB43FF77A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246" y="3008438"/>
            <a:ext cx="1403400" cy="10123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3C8177-BE6F-4D3E-8EF2-D7D2A708B6AD}"/>
              </a:ext>
            </a:extLst>
          </p:cNvPr>
          <p:cNvSpPr txBox="1"/>
          <p:nvPr/>
        </p:nvSpPr>
        <p:spPr>
          <a:xfrm>
            <a:off x="404446" y="1647309"/>
            <a:ext cx="165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EC5C55-E0AB-4673-9F90-7D8732C6266E}"/>
              </a:ext>
            </a:extLst>
          </p:cNvPr>
          <p:cNvSpPr txBox="1"/>
          <p:nvPr/>
        </p:nvSpPr>
        <p:spPr>
          <a:xfrm>
            <a:off x="10236955" y="2499097"/>
            <a:ext cx="165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45095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98843-F155-4776-A868-4FC0DE5A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Fresnel Zone</a:t>
            </a:r>
            <a:endParaRPr lang="en-ID" dirty="0"/>
          </a:p>
        </p:txBody>
      </p:sp>
      <p:pic>
        <p:nvPicPr>
          <p:cNvPr id="1026" name="Picture 2" descr="Menara TV Sapporo - Wikipedia bahasa Indonesia, ensiklopedia bebas">
            <a:extLst>
              <a:ext uri="{FF2B5EF4-FFF2-40B4-BE49-F238E27FC236}">
                <a16:creationId xmlns:a16="http://schemas.microsoft.com/office/drawing/2014/main" id="{7EAD3771-C7A3-4A03-8681-45C56B440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9863"/>
            <a:ext cx="3552825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F3573-03E3-4737-8711-AFAA7A64C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270" y="4155709"/>
            <a:ext cx="3563643" cy="20212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8CC4CF-8D87-42F4-A7A4-6F8DE393BB80}"/>
              </a:ext>
            </a:extLst>
          </p:cNvPr>
          <p:cNvCxnSpPr>
            <a:endCxn id="5" idx="0"/>
          </p:cNvCxnSpPr>
          <p:nvPr/>
        </p:nvCxnSpPr>
        <p:spPr>
          <a:xfrm>
            <a:off x="1762125" y="1581150"/>
            <a:ext cx="8775967" cy="25745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0BF0FB8-0CC2-4E60-B835-EB43FF77A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4246" y="3008438"/>
            <a:ext cx="1403400" cy="10123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3C8177-BE6F-4D3E-8EF2-D7D2A708B6AD}"/>
              </a:ext>
            </a:extLst>
          </p:cNvPr>
          <p:cNvSpPr txBox="1"/>
          <p:nvPr/>
        </p:nvSpPr>
        <p:spPr>
          <a:xfrm>
            <a:off x="404446" y="1647309"/>
            <a:ext cx="165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EC5C55-E0AB-4673-9F90-7D8732C6266E}"/>
              </a:ext>
            </a:extLst>
          </p:cNvPr>
          <p:cNvSpPr txBox="1"/>
          <p:nvPr/>
        </p:nvSpPr>
        <p:spPr>
          <a:xfrm>
            <a:off x="10236955" y="2499097"/>
            <a:ext cx="165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  <a:endParaRPr lang="en-ID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A1B19BA-CF54-417C-B4DA-8E50AD1A281E}"/>
              </a:ext>
            </a:extLst>
          </p:cNvPr>
          <p:cNvSpPr/>
          <p:nvPr/>
        </p:nvSpPr>
        <p:spPr>
          <a:xfrm rot="954005">
            <a:off x="1600698" y="2125270"/>
            <a:ext cx="9098818" cy="1486314"/>
          </a:xfrm>
          <a:prstGeom prst="ellipse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0394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C12815-71A1-4138-BC5A-867F14E3C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83" y="2850460"/>
            <a:ext cx="2361202" cy="33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A98843-F155-4776-A868-4FC0DE5A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Fresnel Zone</a:t>
            </a:r>
            <a:endParaRPr lang="en-ID" dirty="0"/>
          </a:p>
        </p:txBody>
      </p:sp>
      <p:pic>
        <p:nvPicPr>
          <p:cNvPr id="1026" name="Picture 2" descr="Menara TV Sapporo - Wikipedia bahasa Indonesia, ensiklopedia bebas">
            <a:extLst>
              <a:ext uri="{FF2B5EF4-FFF2-40B4-BE49-F238E27FC236}">
                <a16:creationId xmlns:a16="http://schemas.microsoft.com/office/drawing/2014/main" id="{7EAD3771-C7A3-4A03-8681-45C56B440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9863"/>
            <a:ext cx="3552825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F3573-03E3-4737-8711-AFAA7A64C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270" y="4155709"/>
            <a:ext cx="3563643" cy="20212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8CC4CF-8D87-42F4-A7A4-6F8DE393BB80}"/>
              </a:ext>
            </a:extLst>
          </p:cNvPr>
          <p:cNvCxnSpPr>
            <a:endCxn id="5" idx="0"/>
          </p:cNvCxnSpPr>
          <p:nvPr/>
        </p:nvCxnSpPr>
        <p:spPr>
          <a:xfrm>
            <a:off x="1762125" y="1581150"/>
            <a:ext cx="8775967" cy="25745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0BF0FB8-0CC2-4E60-B835-EB43FF77A8E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0244246" y="3008438"/>
            <a:ext cx="1403400" cy="10123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3C8177-BE6F-4D3E-8EF2-D7D2A708B6AD}"/>
              </a:ext>
            </a:extLst>
          </p:cNvPr>
          <p:cNvSpPr txBox="1"/>
          <p:nvPr/>
        </p:nvSpPr>
        <p:spPr>
          <a:xfrm>
            <a:off x="404446" y="1647309"/>
            <a:ext cx="165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Transmitter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EC5C55-E0AB-4673-9F90-7D8732C6266E}"/>
              </a:ext>
            </a:extLst>
          </p:cNvPr>
          <p:cNvSpPr txBox="1"/>
          <p:nvPr/>
        </p:nvSpPr>
        <p:spPr>
          <a:xfrm>
            <a:off x="10236955" y="2499097"/>
            <a:ext cx="165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Receiver</a:t>
            </a:r>
            <a:endParaRPr lang="en-ID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A1B19BA-CF54-417C-B4DA-8E50AD1A281E}"/>
              </a:ext>
            </a:extLst>
          </p:cNvPr>
          <p:cNvSpPr/>
          <p:nvPr/>
        </p:nvSpPr>
        <p:spPr>
          <a:xfrm rot="954005">
            <a:off x="1600698" y="2125270"/>
            <a:ext cx="9098818" cy="1486314"/>
          </a:xfrm>
          <a:prstGeom prst="ellipse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2866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16AE6-0B7F-4C2A-B412-D7D17D02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CB0AD-4C9D-4DBC-ADB9-5711B2F99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639" y="2582129"/>
            <a:ext cx="4630615" cy="7265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Sensitivity kernel / finite-frequency kernel</a:t>
            </a:r>
            <a:endParaRPr lang="en-ID" sz="1800" dirty="0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CAD9CA6C-1D52-44B4-8BEC-F41D6B768B89}"/>
              </a:ext>
            </a:extLst>
          </p:cNvPr>
          <p:cNvSpPr/>
          <p:nvPr/>
        </p:nvSpPr>
        <p:spPr>
          <a:xfrm>
            <a:off x="1969477" y="2795953"/>
            <a:ext cx="492369" cy="49236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0345479C-D2C8-4C21-8C3D-599DFD1CB345}"/>
              </a:ext>
            </a:extLst>
          </p:cNvPr>
          <p:cNvSpPr/>
          <p:nvPr/>
        </p:nvSpPr>
        <p:spPr>
          <a:xfrm rot="10800000">
            <a:off x="9302262" y="3622430"/>
            <a:ext cx="775129" cy="6682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990799-8400-45D6-AB22-FBC5140344A3}"/>
              </a:ext>
            </a:extLst>
          </p:cNvPr>
          <p:cNvCxnSpPr>
            <a:endCxn id="5" idx="5"/>
          </p:cNvCxnSpPr>
          <p:nvPr/>
        </p:nvCxnSpPr>
        <p:spPr>
          <a:xfrm>
            <a:off x="2321169" y="3094891"/>
            <a:ext cx="7174875" cy="8616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518DADC-C9B5-4DA9-A67D-69A2A9419A63}"/>
              </a:ext>
            </a:extLst>
          </p:cNvPr>
          <p:cNvSpPr/>
          <p:nvPr/>
        </p:nvSpPr>
        <p:spPr>
          <a:xfrm>
            <a:off x="8976946" y="2734406"/>
            <a:ext cx="1635369" cy="800100"/>
          </a:xfrm>
          <a:custGeom>
            <a:avLst/>
            <a:gdLst>
              <a:gd name="connsiteX0" fmla="*/ 0 w 1635369"/>
              <a:gd name="connsiteY0" fmla="*/ 483577 h 800100"/>
              <a:gd name="connsiteX1" fmla="*/ 140677 w 1635369"/>
              <a:gd name="connsiteY1" fmla="*/ 465993 h 800100"/>
              <a:gd name="connsiteX2" fmla="*/ 158262 w 1635369"/>
              <a:gd name="connsiteY2" fmla="*/ 413239 h 800100"/>
              <a:gd name="connsiteX3" fmla="*/ 202223 w 1635369"/>
              <a:gd name="connsiteY3" fmla="*/ 342900 h 800100"/>
              <a:gd name="connsiteX4" fmla="*/ 228600 w 1635369"/>
              <a:gd name="connsiteY4" fmla="*/ 237393 h 800100"/>
              <a:gd name="connsiteX5" fmla="*/ 281354 w 1635369"/>
              <a:gd name="connsiteY5" fmla="*/ 17585 h 800100"/>
              <a:gd name="connsiteX6" fmla="*/ 325316 w 1635369"/>
              <a:gd name="connsiteY6" fmla="*/ 0 h 800100"/>
              <a:gd name="connsiteX7" fmla="*/ 334108 w 1635369"/>
              <a:gd name="connsiteY7" fmla="*/ 70339 h 800100"/>
              <a:gd name="connsiteX8" fmla="*/ 351692 w 1635369"/>
              <a:gd name="connsiteY8" fmla="*/ 140677 h 800100"/>
              <a:gd name="connsiteX9" fmla="*/ 404446 w 1635369"/>
              <a:gd name="connsiteY9" fmla="*/ 386862 h 800100"/>
              <a:gd name="connsiteX10" fmla="*/ 422031 w 1635369"/>
              <a:gd name="connsiteY10" fmla="*/ 580293 h 800100"/>
              <a:gd name="connsiteX11" fmla="*/ 448408 w 1635369"/>
              <a:gd name="connsiteY11" fmla="*/ 720970 h 800100"/>
              <a:gd name="connsiteX12" fmla="*/ 474785 w 1635369"/>
              <a:gd name="connsiteY12" fmla="*/ 782516 h 800100"/>
              <a:gd name="connsiteX13" fmla="*/ 518746 w 1635369"/>
              <a:gd name="connsiteY13" fmla="*/ 800100 h 800100"/>
              <a:gd name="connsiteX14" fmla="*/ 562708 w 1635369"/>
              <a:gd name="connsiteY14" fmla="*/ 756139 h 800100"/>
              <a:gd name="connsiteX15" fmla="*/ 624254 w 1635369"/>
              <a:gd name="connsiteY15" fmla="*/ 316524 h 800100"/>
              <a:gd name="connsiteX16" fmla="*/ 685800 w 1635369"/>
              <a:gd name="connsiteY16" fmla="*/ 395654 h 800100"/>
              <a:gd name="connsiteX17" fmla="*/ 703385 w 1635369"/>
              <a:gd name="connsiteY17" fmla="*/ 448408 h 800100"/>
              <a:gd name="connsiteX18" fmla="*/ 756139 w 1635369"/>
              <a:gd name="connsiteY18" fmla="*/ 483577 h 800100"/>
              <a:gd name="connsiteX19" fmla="*/ 800100 w 1635369"/>
              <a:gd name="connsiteY19" fmla="*/ 378070 h 800100"/>
              <a:gd name="connsiteX20" fmla="*/ 844062 w 1635369"/>
              <a:gd name="connsiteY20" fmla="*/ 298939 h 800100"/>
              <a:gd name="connsiteX21" fmla="*/ 888023 w 1635369"/>
              <a:gd name="connsiteY21" fmla="*/ 290147 h 800100"/>
              <a:gd name="connsiteX22" fmla="*/ 923192 w 1635369"/>
              <a:gd name="connsiteY22" fmla="*/ 395654 h 800100"/>
              <a:gd name="connsiteX23" fmla="*/ 949569 w 1635369"/>
              <a:gd name="connsiteY23" fmla="*/ 422031 h 800100"/>
              <a:gd name="connsiteX24" fmla="*/ 993531 w 1635369"/>
              <a:gd name="connsiteY24" fmla="*/ 404447 h 800100"/>
              <a:gd name="connsiteX25" fmla="*/ 1019908 w 1635369"/>
              <a:gd name="connsiteY25" fmla="*/ 360485 h 800100"/>
              <a:gd name="connsiteX26" fmla="*/ 1090246 w 1635369"/>
              <a:gd name="connsiteY26" fmla="*/ 369277 h 800100"/>
              <a:gd name="connsiteX27" fmla="*/ 1116623 w 1635369"/>
              <a:gd name="connsiteY27" fmla="*/ 395654 h 800100"/>
              <a:gd name="connsiteX28" fmla="*/ 1318846 w 1635369"/>
              <a:gd name="connsiteY28" fmla="*/ 369277 h 800100"/>
              <a:gd name="connsiteX29" fmla="*/ 1556239 w 1635369"/>
              <a:gd name="connsiteY29" fmla="*/ 378070 h 800100"/>
              <a:gd name="connsiteX30" fmla="*/ 1635369 w 1635369"/>
              <a:gd name="connsiteY30" fmla="*/ 395654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635369" h="800100">
                <a:moveTo>
                  <a:pt x="0" y="483577"/>
                </a:moveTo>
                <a:cubicBezTo>
                  <a:pt x="46892" y="477716"/>
                  <a:pt x="97493" y="485186"/>
                  <a:pt x="140677" y="465993"/>
                </a:cubicBezTo>
                <a:cubicBezTo>
                  <a:pt x="157615" y="458465"/>
                  <a:pt x="149973" y="429818"/>
                  <a:pt x="158262" y="413239"/>
                </a:cubicBezTo>
                <a:cubicBezTo>
                  <a:pt x="170627" y="388509"/>
                  <a:pt x="187569" y="366346"/>
                  <a:pt x="202223" y="342900"/>
                </a:cubicBezTo>
                <a:cubicBezTo>
                  <a:pt x="211015" y="307731"/>
                  <a:pt x="221999" y="273038"/>
                  <a:pt x="228600" y="237393"/>
                </a:cubicBezTo>
                <a:cubicBezTo>
                  <a:pt x="229020" y="235125"/>
                  <a:pt x="244900" y="32167"/>
                  <a:pt x="281354" y="17585"/>
                </a:cubicBezTo>
                <a:lnTo>
                  <a:pt x="325316" y="0"/>
                </a:lnTo>
                <a:cubicBezTo>
                  <a:pt x="328247" y="23446"/>
                  <a:pt x="329754" y="47115"/>
                  <a:pt x="334108" y="70339"/>
                </a:cubicBezTo>
                <a:cubicBezTo>
                  <a:pt x="338562" y="94093"/>
                  <a:pt x="347874" y="116813"/>
                  <a:pt x="351692" y="140677"/>
                </a:cubicBezTo>
                <a:cubicBezTo>
                  <a:pt x="387165" y="362386"/>
                  <a:pt x="342642" y="216900"/>
                  <a:pt x="404446" y="386862"/>
                </a:cubicBezTo>
                <a:cubicBezTo>
                  <a:pt x="410308" y="451339"/>
                  <a:pt x="415795" y="515851"/>
                  <a:pt x="422031" y="580293"/>
                </a:cubicBezTo>
                <a:cubicBezTo>
                  <a:pt x="428332" y="645399"/>
                  <a:pt x="427429" y="662230"/>
                  <a:pt x="448408" y="720970"/>
                </a:cubicBezTo>
                <a:cubicBezTo>
                  <a:pt x="455915" y="741990"/>
                  <a:pt x="459956" y="765834"/>
                  <a:pt x="474785" y="782516"/>
                </a:cubicBezTo>
                <a:cubicBezTo>
                  <a:pt x="485270" y="794312"/>
                  <a:pt x="504092" y="794239"/>
                  <a:pt x="518746" y="800100"/>
                </a:cubicBezTo>
                <a:cubicBezTo>
                  <a:pt x="533400" y="785446"/>
                  <a:pt x="559239" y="776570"/>
                  <a:pt x="562708" y="756139"/>
                </a:cubicBezTo>
                <a:cubicBezTo>
                  <a:pt x="640937" y="295457"/>
                  <a:pt x="477262" y="414515"/>
                  <a:pt x="624254" y="316524"/>
                </a:cubicBezTo>
                <a:cubicBezTo>
                  <a:pt x="644769" y="342901"/>
                  <a:pt x="668608" y="367000"/>
                  <a:pt x="685800" y="395654"/>
                </a:cubicBezTo>
                <a:cubicBezTo>
                  <a:pt x="695337" y="411548"/>
                  <a:pt x="691806" y="433934"/>
                  <a:pt x="703385" y="448408"/>
                </a:cubicBezTo>
                <a:cubicBezTo>
                  <a:pt x="716587" y="464911"/>
                  <a:pt x="756139" y="483577"/>
                  <a:pt x="756139" y="483577"/>
                </a:cubicBezTo>
                <a:cubicBezTo>
                  <a:pt x="788110" y="387663"/>
                  <a:pt x="756768" y="473400"/>
                  <a:pt x="800100" y="378070"/>
                </a:cubicBezTo>
                <a:cubicBezTo>
                  <a:pt x="810150" y="355961"/>
                  <a:pt x="820265" y="313812"/>
                  <a:pt x="844062" y="298939"/>
                </a:cubicBezTo>
                <a:cubicBezTo>
                  <a:pt x="856734" y="291019"/>
                  <a:pt x="873369" y="293078"/>
                  <a:pt x="888023" y="290147"/>
                </a:cubicBezTo>
                <a:cubicBezTo>
                  <a:pt x="893608" y="309692"/>
                  <a:pt x="909768" y="374175"/>
                  <a:pt x="923192" y="395654"/>
                </a:cubicBezTo>
                <a:cubicBezTo>
                  <a:pt x="929782" y="406198"/>
                  <a:pt x="940777" y="413239"/>
                  <a:pt x="949569" y="422031"/>
                </a:cubicBezTo>
                <a:cubicBezTo>
                  <a:pt x="964223" y="416170"/>
                  <a:pt x="981653" y="414840"/>
                  <a:pt x="993531" y="404447"/>
                </a:cubicBezTo>
                <a:cubicBezTo>
                  <a:pt x="1006392" y="393194"/>
                  <a:pt x="1003848" y="366325"/>
                  <a:pt x="1019908" y="360485"/>
                </a:cubicBezTo>
                <a:cubicBezTo>
                  <a:pt x="1042114" y="352410"/>
                  <a:pt x="1066800" y="366346"/>
                  <a:pt x="1090246" y="369277"/>
                </a:cubicBezTo>
                <a:cubicBezTo>
                  <a:pt x="1099038" y="378069"/>
                  <a:pt x="1104245" y="394475"/>
                  <a:pt x="1116623" y="395654"/>
                </a:cubicBezTo>
                <a:cubicBezTo>
                  <a:pt x="1237658" y="407181"/>
                  <a:pt x="1241656" y="400154"/>
                  <a:pt x="1318846" y="369277"/>
                </a:cubicBezTo>
                <a:cubicBezTo>
                  <a:pt x="1397977" y="372208"/>
                  <a:pt x="1477327" y="371494"/>
                  <a:pt x="1556239" y="378070"/>
                </a:cubicBezTo>
                <a:cubicBezTo>
                  <a:pt x="1583166" y="380314"/>
                  <a:pt x="1635369" y="395654"/>
                  <a:pt x="1635369" y="3956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3588E2-C144-4B94-B0EB-948C9D1F0952}"/>
              </a:ext>
            </a:extLst>
          </p:cNvPr>
          <p:cNvSpPr/>
          <p:nvPr/>
        </p:nvSpPr>
        <p:spPr>
          <a:xfrm rot="421817">
            <a:off x="2300695" y="3098401"/>
            <a:ext cx="7281966" cy="879433"/>
          </a:xfrm>
          <a:prstGeom prst="ellipse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320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DF520-9C30-4436-AA4F-ADF9E480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field</a:t>
            </a:r>
            <a:endParaRPr lang="en-ID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2377C7A-35BE-4D33-81E1-9392E754714D}"/>
              </a:ext>
            </a:extLst>
          </p:cNvPr>
          <p:cNvSpPr/>
          <p:nvPr/>
        </p:nvSpPr>
        <p:spPr>
          <a:xfrm>
            <a:off x="3480992" y="4742138"/>
            <a:ext cx="1822440" cy="514506"/>
          </a:xfrm>
          <a:custGeom>
            <a:avLst/>
            <a:gdLst>
              <a:gd name="connsiteX0" fmla="*/ 0 w 1822440"/>
              <a:gd name="connsiteY0" fmla="*/ 290146 h 514506"/>
              <a:gd name="connsiteX1" fmla="*/ 158261 w 1822440"/>
              <a:gd name="connsiteY1" fmla="*/ 307731 h 514506"/>
              <a:gd name="connsiteX2" fmla="*/ 325315 w 1822440"/>
              <a:gd name="connsiteY2" fmla="*/ 263769 h 514506"/>
              <a:gd name="connsiteX3" fmla="*/ 378069 w 1822440"/>
              <a:gd name="connsiteY3" fmla="*/ 184639 h 514506"/>
              <a:gd name="connsiteX4" fmla="*/ 386861 w 1822440"/>
              <a:gd name="connsiteY4" fmla="*/ 158262 h 514506"/>
              <a:gd name="connsiteX5" fmla="*/ 404446 w 1822440"/>
              <a:gd name="connsiteY5" fmla="*/ 96716 h 514506"/>
              <a:gd name="connsiteX6" fmla="*/ 430823 w 1822440"/>
              <a:gd name="connsiteY6" fmla="*/ 61546 h 514506"/>
              <a:gd name="connsiteX7" fmla="*/ 448407 w 1822440"/>
              <a:gd name="connsiteY7" fmla="*/ 17585 h 514506"/>
              <a:gd name="connsiteX8" fmla="*/ 501161 w 1822440"/>
              <a:gd name="connsiteY8" fmla="*/ 0 h 514506"/>
              <a:gd name="connsiteX9" fmla="*/ 562707 w 1822440"/>
              <a:gd name="connsiteY9" fmla="*/ 131885 h 514506"/>
              <a:gd name="connsiteX10" fmla="*/ 597877 w 1822440"/>
              <a:gd name="connsiteY10" fmla="*/ 228600 h 514506"/>
              <a:gd name="connsiteX11" fmla="*/ 606669 w 1822440"/>
              <a:gd name="connsiteY11" fmla="*/ 281354 h 514506"/>
              <a:gd name="connsiteX12" fmla="*/ 641838 w 1822440"/>
              <a:gd name="connsiteY12" fmla="*/ 351692 h 514506"/>
              <a:gd name="connsiteX13" fmla="*/ 650630 w 1822440"/>
              <a:gd name="connsiteY13" fmla="*/ 395654 h 514506"/>
              <a:gd name="connsiteX14" fmla="*/ 729761 w 1822440"/>
              <a:gd name="connsiteY14" fmla="*/ 465992 h 514506"/>
              <a:gd name="connsiteX15" fmla="*/ 738553 w 1822440"/>
              <a:gd name="connsiteY15" fmla="*/ 501162 h 514506"/>
              <a:gd name="connsiteX16" fmla="*/ 835269 w 1822440"/>
              <a:gd name="connsiteY16" fmla="*/ 492369 h 514506"/>
              <a:gd name="connsiteX17" fmla="*/ 870438 w 1822440"/>
              <a:gd name="connsiteY17" fmla="*/ 439616 h 514506"/>
              <a:gd name="connsiteX18" fmla="*/ 896815 w 1822440"/>
              <a:gd name="connsiteY18" fmla="*/ 272562 h 514506"/>
              <a:gd name="connsiteX19" fmla="*/ 914400 w 1822440"/>
              <a:gd name="connsiteY19" fmla="*/ 228600 h 514506"/>
              <a:gd name="connsiteX20" fmla="*/ 923192 w 1822440"/>
              <a:gd name="connsiteY20" fmla="*/ 158262 h 514506"/>
              <a:gd name="connsiteX21" fmla="*/ 967153 w 1822440"/>
              <a:gd name="connsiteY21" fmla="*/ 149469 h 514506"/>
              <a:gd name="connsiteX22" fmla="*/ 1011115 w 1822440"/>
              <a:gd name="connsiteY22" fmla="*/ 184639 h 514506"/>
              <a:gd name="connsiteX23" fmla="*/ 1063869 w 1822440"/>
              <a:gd name="connsiteY23" fmla="*/ 254977 h 514506"/>
              <a:gd name="connsiteX24" fmla="*/ 1125415 w 1822440"/>
              <a:gd name="connsiteY24" fmla="*/ 263769 h 514506"/>
              <a:gd name="connsiteX25" fmla="*/ 1459523 w 1822440"/>
              <a:gd name="connsiteY25" fmla="*/ 272562 h 514506"/>
              <a:gd name="connsiteX26" fmla="*/ 1573823 w 1822440"/>
              <a:gd name="connsiteY26" fmla="*/ 281354 h 514506"/>
              <a:gd name="connsiteX27" fmla="*/ 1802423 w 1822440"/>
              <a:gd name="connsiteY27" fmla="*/ 334108 h 51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822440" h="514506">
                <a:moveTo>
                  <a:pt x="0" y="290146"/>
                </a:moveTo>
                <a:cubicBezTo>
                  <a:pt x="22946" y="293015"/>
                  <a:pt x="142334" y="308527"/>
                  <a:pt x="158261" y="307731"/>
                </a:cubicBezTo>
                <a:cubicBezTo>
                  <a:pt x="212465" y="305021"/>
                  <a:pt x="274559" y="280688"/>
                  <a:pt x="325315" y="263769"/>
                </a:cubicBezTo>
                <a:cubicBezTo>
                  <a:pt x="377795" y="158812"/>
                  <a:pt x="296767" y="314723"/>
                  <a:pt x="378069" y="184639"/>
                </a:cubicBezTo>
                <a:cubicBezTo>
                  <a:pt x="382981" y="176780"/>
                  <a:pt x="384198" y="167139"/>
                  <a:pt x="386861" y="158262"/>
                </a:cubicBezTo>
                <a:cubicBezTo>
                  <a:pt x="392992" y="137826"/>
                  <a:pt x="395617" y="116140"/>
                  <a:pt x="404446" y="96716"/>
                </a:cubicBezTo>
                <a:cubicBezTo>
                  <a:pt x="410510" y="83375"/>
                  <a:pt x="423706" y="74356"/>
                  <a:pt x="430823" y="61546"/>
                </a:cubicBezTo>
                <a:cubicBezTo>
                  <a:pt x="438488" y="47750"/>
                  <a:pt x="436530" y="27978"/>
                  <a:pt x="448407" y="17585"/>
                </a:cubicBezTo>
                <a:cubicBezTo>
                  <a:pt x="462357" y="5379"/>
                  <a:pt x="483576" y="5862"/>
                  <a:pt x="501161" y="0"/>
                </a:cubicBezTo>
                <a:cubicBezTo>
                  <a:pt x="562179" y="106781"/>
                  <a:pt x="513806" y="14524"/>
                  <a:pt x="562707" y="131885"/>
                </a:cubicBezTo>
                <a:cubicBezTo>
                  <a:pt x="589837" y="196997"/>
                  <a:pt x="576686" y="136774"/>
                  <a:pt x="597877" y="228600"/>
                </a:cubicBezTo>
                <a:cubicBezTo>
                  <a:pt x="601886" y="245971"/>
                  <a:pt x="600673" y="264565"/>
                  <a:pt x="606669" y="281354"/>
                </a:cubicBezTo>
                <a:cubicBezTo>
                  <a:pt x="615485" y="306040"/>
                  <a:pt x="641838" y="351692"/>
                  <a:pt x="641838" y="351692"/>
                </a:cubicBezTo>
                <a:cubicBezTo>
                  <a:pt x="644769" y="366346"/>
                  <a:pt x="642941" y="382839"/>
                  <a:pt x="650630" y="395654"/>
                </a:cubicBezTo>
                <a:cubicBezTo>
                  <a:pt x="665446" y="420348"/>
                  <a:pt x="705948" y="448133"/>
                  <a:pt x="729761" y="465992"/>
                </a:cubicBezTo>
                <a:cubicBezTo>
                  <a:pt x="732692" y="477715"/>
                  <a:pt x="728306" y="494757"/>
                  <a:pt x="738553" y="501162"/>
                </a:cubicBezTo>
                <a:cubicBezTo>
                  <a:pt x="781137" y="527777"/>
                  <a:pt x="801763" y="509122"/>
                  <a:pt x="835269" y="492369"/>
                </a:cubicBezTo>
                <a:cubicBezTo>
                  <a:pt x="846992" y="474785"/>
                  <a:pt x="868335" y="460645"/>
                  <a:pt x="870438" y="439616"/>
                </a:cubicBezTo>
                <a:cubicBezTo>
                  <a:pt x="877898" y="365009"/>
                  <a:pt x="876528" y="343564"/>
                  <a:pt x="896815" y="272562"/>
                </a:cubicBezTo>
                <a:cubicBezTo>
                  <a:pt x="901151" y="257386"/>
                  <a:pt x="908538" y="243254"/>
                  <a:pt x="914400" y="228600"/>
                </a:cubicBezTo>
                <a:cubicBezTo>
                  <a:pt x="917331" y="205154"/>
                  <a:pt x="910085" y="177922"/>
                  <a:pt x="923192" y="158262"/>
                </a:cubicBezTo>
                <a:cubicBezTo>
                  <a:pt x="931481" y="145828"/>
                  <a:pt x="952839" y="145175"/>
                  <a:pt x="967153" y="149469"/>
                </a:cubicBezTo>
                <a:cubicBezTo>
                  <a:pt x="985128" y="154861"/>
                  <a:pt x="998434" y="170805"/>
                  <a:pt x="1011115" y="184639"/>
                </a:cubicBezTo>
                <a:cubicBezTo>
                  <a:pt x="1030919" y="206243"/>
                  <a:pt x="1034856" y="250832"/>
                  <a:pt x="1063869" y="254977"/>
                </a:cubicBezTo>
                <a:lnTo>
                  <a:pt x="1125415" y="263769"/>
                </a:lnTo>
                <a:cubicBezTo>
                  <a:pt x="1262996" y="318802"/>
                  <a:pt x="1130427" y="272562"/>
                  <a:pt x="1459523" y="272562"/>
                </a:cubicBezTo>
                <a:cubicBezTo>
                  <a:pt x="1497736" y="272562"/>
                  <a:pt x="1535723" y="278423"/>
                  <a:pt x="1573823" y="281354"/>
                </a:cubicBezTo>
                <a:cubicBezTo>
                  <a:pt x="1614135" y="288072"/>
                  <a:pt x="1899491" y="334108"/>
                  <a:pt x="1802423" y="334108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FA1A0C-4CF5-4E04-90FC-70DAAF98AD68}"/>
              </a:ext>
            </a:extLst>
          </p:cNvPr>
          <p:cNvSpPr/>
          <p:nvPr/>
        </p:nvSpPr>
        <p:spPr>
          <a:xfrm>
            <a:off x="3639253" y="4742138"/>
            <a:ext cx="1617785" cy="492369"/>
          </a:xfrm>
          <a:custGeom>
            <a:avLst/>
            <a:gdLst>
              <a:gd name="connsiteX0" fmla="*/ 0 w 1617785"/>
              <a:gd name="connsiteY0" fmla="*/ 325316 h 492369"/>
              <a:gd name="connsiteX1" fmla="*/ 96716 w 1617785"/>
              <a:gd name="connsiteY1" fmla="*/ 298939 h 492369"/>
              <a:gd name="connsiteX2" fmla="*/ 158262 w 1617785"/>
              <a:gd name="connsiteY2" fmla="*/ 290146 h 492369"/>
              <a:gd name="connsiteX3" fmla="*/ 298939 w 1617785"/>
              <a:gd name="connsiteY3" fmla="*/ 272562 h 492369"/>
              <a:gd name="connsiteX4" fmla="*/ 334108 w 1617785"/>
              <a:gd name="connsiteY4" fmla="*/ 193431 h 492369"/>
              <a:gd name="connsiteX5" fmla="*/ 369277 w 1617785"/>
              <a:gd name="connsiteY5" fmla="*/ 131885 h 492369"/>
              <a:gd name="connsiteX6" fmla="*/ 395654 w 1617785"/>
              <a:gd name="connsiteY6" fmla="*/ 61546 h 492369"/>
              <a:gd name="connsiteX7" fmla="*/ 422031 w 1617785"/>
              <a:gd name="connsiteY7" fmla="*/ 17585 h 492369"/>
              <a:gd name="connsiteX8" fmla="*/ 457200 w 1617785"/>
              <a:gd name="connsiteY8" fmla="*/ 0 h 492369"/>
              <a:gd name="connsiteX9" fmla="*/ 492369 w 1617785"/>
              <a:gd name="connsiteY9" fmla="*/ 8792 h 492369"/>
              <a:gd name="connsiteX10" fmla="*/ 536331 w 1617785"/>
              <a:gd name="connsiteY10" fmla="*/ 79131 h 492369"/>
              <a:gd name="connsiteX11" fmla="*/ 571500 w 1617785"/>
              <a:gd name="connsiteY11" fmla="*/ 140677 h 492369"/>
              <a:gd name="connsiteX12" fmla="*/ 580292 w 1617785"/>
              <a:gd name="connsiteY12" fmla="*/ 167054 h 492369"/>
              <a:gd name="connsiteX13" fmla="*/ 597877 w 1617785"/>
              <a:gd name="connsiteY13" fmla="*/ 193431 h 492369"/>
              <a:gd name="connsiteX14" fmla="*/ 615462 w 1617785"/>
              <a:gd name="connsiteY14" fmla="*/ 237392 h 492369"/>
              <a:gd name="connsiteX15" fmla="*/ 624254 w 1617785"/>
              <a:gd name="connsiteY15" fmla="*/ 263769 h 492369"/>
              <a:gd name="connsiteX16" fmla="*/ 641839 w 1617785"/>
              <a:gd name="connsiteY16" fmla="*/ 290146 h 492369"/>
              <a:gd name="connsiteX17" fmla="*/ 668216 w 1617785"/>
              <a:gd name="connsiteY17" fmla="*/ 351692 h 492369"/>
              <a:gd name="connsiteX18" fmla="*/ 685800 w 1617785"/>
              <a:gd name="connsiteY18" fmla="*/ 378069 h 492369"/>
              <a:gd name="connsiteX19" fmla="*/ 694592 w 1617785"/>
              <a:gd name="connsiteY19" fmla="*/ 404446 h 492369"/>
              <a:gd name="connsiteX20" fmla="*/ 720969 w 1617785"/>
              <a:gd name="connsiteY20" fmla="*/ 422031 h 492369"/>
              <a:gd name="connsiteX21" fmla="*/ 773723 w 1617785"/>
              <a:gd name="connsiteY21" fmla="*/ 465992 h 492369"/>
              <a:gd name="connsiteX22" fmla="*/ 782516 w 1617785"/>
              <a:gd name="connsiteY22" fmla="*/ 492369 h 492369"/>
              <a:gd name="connsiteX23" fmla="*/ 844062 w 1617785"/>
              <a:gd name="connsiteY23" fmla="*/ 483577 h 492369"/>
              <a:gd name="connsiteX24" fmla="*/ 888023 w 1617785"/>
              <a:gd name="connsiteY24" fmla="*/ 413239 h 492369"/>
              <a:gd name="connsiteX25" fmla="*/ 923192 w 1617785"/>
              <a:gd name="connsiteY25" fmla="*/ 369277 h 492369"/>
              <a:gd name="connsiteX26" fmla="*/ 967154 w 1617785"/>
              <a:gd name="connsiteY26" fmla="*/ 360485 h 492369"/>
              <a:gd name="connsiteX27" fmla="*/ 1028700 w 1617785"/>
              <a:gd name="connsiteY27" fmla="*/ 325316 h 492369"/>
              <a:gd name="connsiteX28" fmla="*/ 1081454 w 1617785"/>
              <a:gd name="connsiteY28" fmla="*/ 316523 h 492369"/>
              <a:gd name="connsiteX29" fmla="*/ 1494692 w 1617785"/>
              <a:gd name="connsiteY29" fmla="*/ 290146 h 492369"/>
              <a:gd name="connsiteX30" fmla="*/ 1538654 w 1617785"/>
              <a:gd name="connsiteY30" fmla="*/ 307731 h 492369"/>
              <a:gd name="connsiteX31" fmla="*/ 1617785 w 1617785"/>
              <a:gd name="connsiteY31" fmla="*/ 316523 h 49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617785" h="492369">
                <a:moveTo>
                  <a:pt x="0" y="325316"/>
                </a:moveTo>
                <a:cubicBezTo>
                  <a:pt x="191362" y="293420"/>
                  <a:pt x="-72727" y="341300"/>
                  <a:pt x="96716" y="298939"/>
                </a:cubicBezTo>
                <a:cubicBezTo>
                  <a:pt x="116821" y="293913"/>
                  <a:pt x="137712" y="292826"/>
                  <a:pt x="158262" y="290146"/>
                </a:cubicBezTo>
                <a:lnTo>
                  <a:pt x="298939" y="272562"/>
                </a:lnTo>
                <a:cubicBezTo>
                  <a:pt x="346559" y="224942"/>
                  <a:pt x="310888" y="270834"/>
                  <a:pt x="334108" y="193431"/>
                </a:cubicBezTo>
                <a:cubicBezTo>
                  <a:pt x="340193" y="173147"/>
                  <a:pt x="357503" y="149546"/>
                  <a:pt x="369277" y="131885"/>
                </a:cubicBezTo>
                <a:cubicBezTo>
                  <a:pt x="381217" y="72180"/>
                  <a:pt x="369018" y="104162"/>
                  <a:pt x="395654" y="61546"/>
                </a:cubicBezTo>
                <a:cubicBezTo>
                  <a:pt x="404711" y="47055"/>
                  <a:pt x="409947" y="29669"/>
                  <a:pt x="422031" y="17585"/>
                </a:cubicBezTo>
                <a:cubicBezTo>
                  <a:pt x="431299" y="8317"/>
                  <a:pt x="445477" y="5862"/>
                  <a:pt x="457200" y="0"/>
                </a:cubicBezTo>
                <a:cubicBezTo>
                  <a:pt x="468923" y="2931"/>
                  <a:pt x="482702" y="1542"/>
                  <a:pt x="492369" y="8792"/>
                </a:cubicBezTo>
                <a:cubicBezTo>
                  <a:pt x="540802" y="45117"/>
                  <a:pt x="517914" y="42296"/>
                  <a:pt x="536331" y="79131"/>
                </a:cubicBezTo>
                <a:cubicBezTo>
                  <a:pt x="546898" y="100265"/>
                  <a:pt x="560933" y="119543"/>
                  <a:pt x="571500" y="140677"/>
                </a:cubicBezTo>
                <a:cubicBezTo>
                  <a:pt x="575645" y="148966"/>
                  <a:pt x="576147" y="158765"/>
                  <a:pt x="580292" y="167054"/>
                </a:cubicBezTo>
                <a:cubicBezTo>
                  <a:pt x="585018" y="176506"/>
                  <a:pt x="593151" y="183980"/>
                  <a:pt x="597877" y="193431"/>
                </a:cubicBezTo>
                <a:cubicBezTo>
                  <a:pt x="604935" y="207547"/>
                  <a:pt x="609920" y="222614"/>
                  <a:pt x="615462" y="237392"/>
                </a:cubicBezTo>
                <a:cubicBezTo>
                  <a:pt x="618716" y="246070"/>
                  <a:pt x="620109" y="255480"/>
                  <a:pt x="624254" y="263769"/>
                </a:cubicBezTo>
                <a:cubicBezTo>
                  <a:pt x="628980" y="273221"/>
                  <a:pt x="635977" y="281354"/>
                  <a:pt x="641839" y="290146"/>
                </a:cubicBezTo>
                <a:cubicBezTo>
                  <a:pt x="651704" y="319741"/>
                  <a:pt x="650831" y="321268"/>
                  <a:pt x="668216" y="351692"/>
                </a:cubicBezTo>
                <a:cubicBezTo>
                  <a:pt x="673459" y="360867"/>
                  <a:pt x="681074" y="368618"/>
                  <a:pt x="685800" y="378069"/>
                </a:cubicBezTo>
                <a:cubicBezTo>
                  <a:pt x="689945" y="386359"/>
                  <a:pt x="688802" y="397209"/>
                  <a:pt x="694592" y="404446"/>
                </a:cubicBezTo>
                <a:cubicBezTo>
                  <a:pt x="701193" y="412698"/>
                  <a:pt x="712177" y="416169"/>
                  <a:pt x="720969" y="422031"/>
                </a:cubicBezTo>
                <a:cubicBezTo>
                  <a:pt x="781799" y="513275"/>
                  <a:pt x="684482" y="376753"/>
                  <a:pt x="773723" y="465992"/>
                </a:cubicBezTo>
                <a:cubicBezTo>
                  <a:pt x="780277" y="472545"/>
                  <a:pt x="779585" y="483577"/>
                  <a:pt x="782516" y="492369"/>
                </a:cubicBezTo>
                <a:cubicBezTo>
                  <a:pt x="803031" y="489438"/>
                  <a:pt x="827483" y="496011"/>
                  <a:pt x="844062" y="483577"/>
                </a:cubicBezTo>
                <a:cubicBezTo>
                  <a:pt x="866181" y="466988"/>
                  <a:pt x="879279" y="439469"/>
                  <a:pt x="888023" y="413239"/>
                </a:cubicBezTo>
                <a:cubicBezTo>
                  <a:pt x="896835" y="386805"/>
                  <a:pt x="892893" y="380639"/>
                  <a:pt x="923192" y="369277"/>
                </a:cubicBezTo>
                <a:cubicBezTo>
                  <a:pt x="937185" y="364030"/>
                  <a:pt x="952500" y="363416"/>
                  <a:pt x="967154" y="360485"/>
                </a:cubicBezTo>
                <a:cubicBezTo>
                  <a:pt x="984816" y="348710"/>
                  <a:pt x="1008415" y="331401"/>
                  <a:pt x="1028700" y="325316"/>
                </a:cubicBezTo>
                <a:cubicBezTo>
                  <a:pt x="1045775" y="320193"/>
                  <a:pt x="1063869" y="319454"/>
                  <a:pt x="1081454" y="316523"/>
                </a:cubicBezTo>
                <a:cubicBezTo>
                  <a:pt x="1270096" y="241067"/>
                  <a:pt x="1137823" y="280501"/>
                  <a:pt x="1494692" y="290146"/>
                </a:cubicBezTo>
                <a:cubicBezTo>
                  <a:pt x="1509346" y="296008"/>
                  <a:pt x="1523427" y="303578"/>
                  <a:pt x="1538654" y="307731"/>
                </a:cubicBezTo>
                <a:cubicBezTo>
                  <a:pt x="1576191" y="317968"/>
                  <a:pt x="1585363" y="316523"/>
                  <a:pt x="1617785" y="316523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CB1DC-8B8C-41D4-913B-0F3ED775FA67}"/>
              </a:ext>
            </a:extLst>
          </p:cNvPr>
          <p:cNvSpPr txBox="1"/>
          <p:nvPr/>
        </p:nvSpPr>
        <p:spPr>
          <a:xfrm>
            <a:off x="4688468" y="5149015"/>
            <a:ext cx="164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Forward synthetic</a:t>
            </a:r>
            <a:endParaRPr lang="en-ID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7A911F-620B-4E32-85CB-67810CC963D8}"/>
              </a:ext>
            </a:extLst>
          </p:cNvPr>
          <p:cNvSpPr txBox="1"/>
          <p:nvPr/>
        </p:nvSpPr>
        <p:spPr>
          <a:xfrm>
            <a:off x="2921933" y="5128378"/>
            <a:ext cx="164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observed</a:t>
            </a:r>
            <a:endParaRPr lang="en-ID" dirty="0">
              <a:solidFill>
                <a:srgbClr val="002060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92B04A4-358C-491A-8917-6B38F1739D47}"/>
              </a:ext>
            </a:extLst>
          </p:cNvPr>
          <p:cNvSpPr/>
          <p:nvPr/>
        </p:nvSpPr>
        <p:spPr>
          <a:xfrm>
            <a:off x="7516661" y="4757602"/>
            <a:ext cx="1433146" cy="483577"/>
          </a:xfrm>
          <a:custGeom>
            <a:avLst/>
            <a:gdLst>
              <a:gd name="connsiteX0" fmla="*/ 0 w 1433146"/>
              <a:gd name="connsiteY0" fmla="*/ 281354 h 483577"/>
              <a:gd name="connsiteX1" fmla="*/ 79131 w 1433146"/>
              <a:gd name="connsiteY1" fmla="*/ 272562 h 483577"/>
              <a:gd name="connsiteX2" fmla="*/ 123093 w 1433146"/>
              <a:gd name="connsiteY2" fmla="*/ 254977 h 483577"/>
              <a:gd name="connsiteX3" fmla="*/ 202223 w 1433146"/>
              <a:gd name="connsiteY3" fmla="*/ 246185 h 483577"/>
              <a:gd name="connsiteX4" fmla="*/ 246185 w 1433146"/>
              <a:gd name="connsiteY4" fmla="*/ 228600 h 483577"/>
              <a:gd name="connsiteX5" fmla="*/ 290146 w 1433146"/>
              <a:gd name="connsiteY5" fmla="*/ 140677 h 483577"/>
              <a:gd name="connsiteX6" fmla="*/ 307731 w 1433146"/>
              <a:gd name="connsiteY6" fmla="*/ 87924 h 483577"/>
              <a:gd name="connsiteX7" fmla="*/ 316523 w 1433146"/>
              <a:gd name="connsiteY7" fmla="*/ 52754 h 483577"/>
              <a:gd name="connsiteX8" fmla="*/ 334108 w 1433146"/>
              <a:gd name="connsiteY8" fmla="*/ 0 h 483577"/>
              <a:gd name="connsiteX9" fmla="*/ 378069 w 1433146"/>
              <a:gd name="connsiteY9" fmla="*/ 202224 h 483577"/>
              <a:gd name="connsiteX10" fmla="*/ 404446 w 1433146"/>
              <a:gd name="connsiteY10" fmla="*/ 483577 h 483577"/>
              <a:gd name="connsiteX11" fmla="*/ 457200 w 1433146"/>
              <a:gd name="connsiteY11" fmla="*/ 404447 h 483577"/>
              <a:gd name="connsiteX12" fmla="*/ 492369 w 1433146"/>
              <a:gd name="connsiteY12" fmla="*/ 334108 h 483577"/>
              <a:gd name="connsiteX13" fmla="*/ 501162 w 1433146"/>
              <a:gd name="connsiteY13" fmla="*/ 281354 h 483577"/>
              <a:gd name="connsiteX14" fmla="*/ 536331 w 1433146"/>
              <a:gd name="connsiteY14" fmla="*/ 219808 h 483577"/>
              <a:gd name="connsiteX15" fmla="*/ 545123 w 1433146"/>
              <a:gd name="connsiteY15" fmla="*/ 246185 h 483577"/>
              <a:gd name="connsiteX16" fmla="*/ 562708 w 1433146"/>
              <a:gd name="connsiteY16" fmla="*/ 272562 h 483577"/>
              <a:gd name="connsiteX17" fmla="*/ 615462 w 1433146"/>
              <a:gd name="connsiteY17" fmla="*/ 316524 h 483577"/>
              <a:gd name="connsiteX18" fmla="*/ 659423 w 1433146"/>
              <a:gd name="connsiteY18" fmla="*/ 254977 h 483577"/>
              <a:gd name="connsiteX19" fmla="*/ 720969 w 1433146"/>
              <a:gd name="connsiteY19" fmla="*/ 228600 h 483577"/>
              <a:gd name="connsiteX20" fmla="*/ 764931 w 1433146"/>
              <a:gd name="connsiteY20" fmla="*/ 254977 h 483577"/>
              <a:gd name="connsiteX21" fmla="*/ 800100 w 1433146"/>
              <a:gd name="connsiteY21" fmla="*/ 290147 h 483577"/>
              <a:gd name="connsiteX22" fmla="*/ 835269 w 1433146"/>
              <a:gd name="connsiteY22" fmla="*/ 298939 h 483577"/>
              <a:gd name="connsiteX23" fmla="*/ 984739 w 1433146"/>
              <a:gd name="connsiteY23" fmla="*/ 316524 h 483577"/>
              <a:gd name="connsiteX24" fmla="*/ 1239716 w 1433146"/>
              <a:gd name="connsiteY24" fmla="*/ 316524 h 483577"/>
              <a:gd name="connsiteX25" fmla="*/ 1292469 w 1433146"/>
              <a:gd name="connsiteY25" fmla="*/ 334108 h 483577"/>
              <a:gd name="connsiteX26" fmla="*/ 1336431 w 1433146"/>
              <a:gd name="connsiteY26" fmla="*/ 342900 h 483577"/>
              <a:gd name="connsiteX27" fmla="*/ 1433146 w 1433146"/>
              <a:gd name="connsiteY27" fmla="*/ 360485 h 48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33146" h="483577">
                <a:moveTo>
                  <a:pt x="0" y="281354"/>
                </a:moveTo>
                <a:cubicBezTo>
                  <a:pt x="26377" y="278423"/>
                  <a:pt x="53181" y="278123"/>
                  <a:pt x="79131" y="272562"/>
                </a:cubicBezTo>
                <a:cubicBezTo>
                  <a:pt x="94564" y="269255"/>
                  <a:pt x="107660" y="258284"/>
                  <a:pt x="123093" y="254977"/>
                </a:cubicBezTo>
                <a:cubicBezTo>
                  <a:pt x="149043" y="249416"/>
                  <a:pt x="175846" y="249116"/>
                  <a:pt x="202223" y="246185"/>
                </a:cubicBezTo>
                <a:cubicBezTo>
                  <a:pt x="216877" y="240323"/>
                  <a:pt x="233727" y="238290"/>
                  <a:pt x="246185" y="228600"/>
                </a:cubicBezTo>
                <a:cubicBezTo>
                  <a:pt x="290645" y="194020"/>
                  <a:pt x="277710" y="186277"/>
                  <a:pt x="290146" y="140677"/>
                </a:cubicBezTo>
                <a:cubicBezTo>
                  <a:pt x="295023" y="122795"/>
                  <a:pt x="302405" y="105678"/>
                  <a:pt x="307731" y="87924"/>
                </a:cubicBezTo>
                <a:cubicBezTo>
                  <a:pt x="311203" y="76350"/>
                  <a:pt x="313051" y="64328"/>
                  <a:pt x="316523" y="52754"/>
                </a:cubicBezTo>
                <a:cubicBezTo>
                  <a:pt x="321849" y="35000"/>
                  <a:pt x="328246" y="17585"/>
                  <a:pt x="334108" y="0"/>
                </a:cubicBezTo>
                <a:cubicBezTo>
                  <a:pt x="392791" y="78246"/>
                  <a:pt x="363875" y="27161"/>
                  <a:pt x="378069" y="202224"/>
                </a:cubicBezTo>
                <a:cubicBezTo>
                  <a:pt x="400944" y="484353"/>
                  <a:pt x="370147" y="243474"/>
                  <a:pt x="404446" y="483577"/>
                </a:cubicBezTo>
                <a:cubicBezTo>
                  <a:pt x="480566" y="453130"/>
                  <a:pt x="429216" y="488401"/>
                  <a:pt x="457200" y="404447"/>
                </a:cubicBezTo>
                <a:cubicBezTo>
                  <a:pt x="465489" y="379578"/>
                  <a:pt x="492369" y="334108"/>
                  <a:pt x="492369" y="334108"/>
                </a:cubicBezTo>
                <a:cubicBezTo>
                  <a:pt x="495300" y="316523"/>
                  <a:pt x="494762" y="297993"/>
                  <a:pt x="501162" y="281354"/>
                </a:cubicBezTo>
                <a:cubicBezTo>
                  <a:pt x="509644" y="259300"/>
                  <a:pt x="517880" y="234569"/>
                  <a:pt x="536331" y="219808"/>
                </a:cubicBezTo>
                <a:cubicBezTo>
                  <a:pt x="543568" y="214018"/>
                  <a:pt x="540978" y="237896"/>
                  <a:pt x="545123" y="246185"/>
                </a:cubicBezTo>
                <a:cubicBezTo>
                  <a:pt x="549849" y="255637"/>
                  <a:pt x="555943" y="264444"/>
                  <a:pt x="562708" y="272562"/>
                </a:cubicBezTo>
                <a:cubicBezTo>
                  <a:pt x="583864" y="297949"/>
                  <a:pt x="589526" y="299233"/>
                  <a:pt x="615462" y="316524"/>
                </a:cubicBezTo>
                <a:cubicBezTo>
                  <a:pt x="630116" y="296008"/>
                  <a:pt x="641596" y="272804"/>
                  <a:pt x="659423" y="254977"/>
                </a:cubicBezTo>
                <a:cubicBezTo>
                  <a:pt x="670284" y="244116"/>
                  <a:pt x="705208" y="233854"/>
                  <a:pt x="720969" y="228600"/>
                </a:cubicBezTo>
                <a:cubicBezTo>
                  <a:pt x="735623" y="237392"/>
                  <a:pt x="751442" y="244485"/>
                  <a:pt x="764931" y="254977"/>
                </a:cubicBezTo>
                <a:cubicBezTo>
                  <a:pt x="778018" y="265156"/>
                  <a:pt x="786041" y="281360"/>
                  <a:pt x="800100" y="290147"/>
                </a:cubicBezTo>
                <a:cubicBezTo>
                  <a:pt x="810347" y="296551"/>
                  <a:pt x="823307" y="297230"/>
                  <a:pt x="835269" y="298939"/>
                </a:cubicBezTo>
                <a:cubicBezTo>
                  <a:pt x="884932" y="306034"/>
                  <a:pt x="934916" y="310662"/>
                  <a:pt x="984739" y="316524"/>
                </a:cubicBezTo>
                <a:cubicBezTo>
                  <a:pt x="1095524" y="308001"/>
                  <a:pt x="1122821" y="300584"/>
                  <a:pt x="1239716" y="316524"/>
                </a:cubicBezTo>
                <a:cubicBezTo>
                  <a:pt x="1258082" y="319028"/>
                  <a:pt x="1274587" y="329231"/>
                  <a:pt x="1292469" y="334108"/>
                </a:cubicBezTo>
                <a:cubicBezTo>
                  <a:pt x="1306887" y="338040"/>
                  <a:pt x="1321777" y="339969"/>
                  <a:pt x="1336431" y="342900"/>
                </a:cubicBezTo>
                <a:cubicBezTo>
                  <a:pt x="1396720" y="367016"/>
                  <a:pt x="1364610" y="360485"/>
                  <a:pt x="1433146" y="360485"/>
                </a:cubicBez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2977FB-43B3-45FD-8641-89307BE6B773}"/>
              </a:ext>
            </a:extLst>
          </p:cNvPr>
          <p:cNvSpPr txBox="1"/>
          <p:nvPr/>
        </p:nvSpPr>
        <p:spPr>
          <a:xfrm>
            <a:off x="7546686" y="5338526"/>
            <a:ext cx="16441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misfit</a:t>
            </a:r>
            <a:endParaRPr lang="en-ID" dirty="0">
              <a:solidFill>
                <a:srgbClr val="FFC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FE05A-F324-4D80-B0AF-06AF77C25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992" y="1337606"/>
            <a:ext cx="5230015" cy="322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76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B719-276C-4ED8-BF1C-4B187934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3A8A3-1D2C-4A61-8DB7-9D10B5CD6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220BE-161A-49DF-A89E-526BFF517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319" y="269210"/>
            <a:ext cx="5945931" cy="4355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5994D-F726-4A9E-A18B-DBF1DCE3B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50" y="4624412"/>
            <a:ext cx="6019800" cy="204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82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116</Words>
  <Application>Microsoft Office PowerPoint</Application>
  <PresentationFormat>Widescreen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Arial</vt:lpstr>
      <vt:lpstr>Office Theme</vt:lpstr>
      <vt:lpstr>PowerPoint Presentation</vt:lpstr>
      <vt:lpstr>Outline</vt:lpstr>
      <vt:lpstr>PowerPoint Presentation</vt:lpstr>
      <vt:lpstr>TV Tower Analogy</vt:lpstr>
      <vt:lpstr>Fresnel Zone</vt:lpstr>
      <vt:lpstr>Fresnel Zone</vt:lpstr>
      <vt:lpstr>PowerPoint Presentation</vt:lpstr>
      <vt:lpstr>Interaction field</vt:lpstr>
      <vt:lpstr>PowerPoint Presentation</vt:lpstr>
      <vt:lpstr>PowerPoint Presentation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Azhar Harisandi</dc:creator>
  <cp:lastModifiedBy>Azhar Harisandi</cp:lastModifiedBy>
  <cp:revision>15</cp:revision>
  <dcterms:created xsi:type="dcterms:W3CDTF">2021-05-25T12:29:01Z</dcterms:created>
  <dcterms:modified xsi:type="dcterms:W3CDTF">2021-05-26T14:37:33Z</dcterms:modified>
</cp:coreProperties>
</file>